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30" r:id="rId3"/>
    <p:sldId id="535" r:id="rId5"/>
    <p:sldId id="531" r:id="rId6"/>
    <p:sldId id="596" r:id="rId7"/>
    <p:sldId id="601" r:id="rId8"/>
    <p:sldId id="600" r:id="rId9"/>
    <p:sldId id="674" r:id="rId10"/>
    <p:sldId id="675" r:id="rId11"/>
    <p:sldId id="676" r:id="rId12"/>
    <p:sldId id="681" r:id="rId13"/>
    <p:sldId id="682" r:id="rId14"/>
    <p:sldId id="677" r:id="rId15"/>
    <p:sldId id="678" r:id="rId16"/>
    <p:sldId id="679" r:id="rId17"/>
    <p:sldId id="680" r:id="rId18"/>
    <p:sldId id="683" r:id="rId19"/>
    <p:sldId id="604" r:id="rId20"/>
    <p:sldId id="684" r:id="rId21"/>
    <p:sldId id="685" r:id="rId22"/>
    <p:sldId id="686" r:id="rId23"/>
    <p:sldId id="687" r:id="rId24"/>
    <p:sldId id="688" r:id="rId25"/>
    <p:sldId id="689" r:id="rId26"/>
    <p:sldId id="690" r:id="rId27"/>
    <p:sldId id="691" r:id="rId28"/>
    <p:sldId id="692" r:id="rId29"/>
    <p:sldId id="673" r:id="rId30"/>
    <p:sldId id="693" r:id="rId31"/>
    <p:sldId id="694" r:id="rId32"/>
    <p:sldId id="695" r:id="rId33"/>
    <p:sldId id="696" r:id="rId34"/>
    <p:sldId id="697" r:id="rId35"/>
    <p:sldId id="699" r:id="rId36"/>
    <p:sldId id="700" r:id="rId37"/>
    <p:sldId id="701" r:id="rId38"/>
    <p:sldId id="703" r:id="rId39"/>
    <p:sldId id="704" r:id="rId40"/>
    <p:sldId id="705" r:id="rId41"/>
    <p:sldId id="706" r:id="rId42"/>
    <p:sldId id="707" r:id="rId43"/>
    <p:sldId id="708" r:id="rId44"/>
    <p:sldId id="709" r:id="rId45"/>
    <p:sldId id="710" r:id="rId46"/>
    <p:sldId id="711" r:id="rId47"/>
  </p:sldIdLst>
  <p:sldSz cx="12190095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80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76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72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8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ED56C"/>
    <a:srgbClr val="00B0F0"/>
    <a:srgbClr val="BFDBEF"/>
    <a:srgbClr val="FF8174"/>
    <a:srgbClr val="CCD0D1"/>
    <a:srgbClr val="FCFCFC"/>
    <a:srgbClr val="BFEBFB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5" autoAdjust="0"/>
    <p:restoredTop sz="94605"/>
  </p:normalViewPr>
  <p:slideViewPr>
    <p:cSldViewPr>
      <p:cViewPr>
        <p:scale>
          <a:sx n="95" d="100"/>
          <a:sy n="95" d="100"/>
        </p:scale>
        <p:origin x="152" y="408"/>
      </p:cViewPr>
      <p:guideLst>
        <p:guide orient="horz" pos="2154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876" y="-72"/>
      </p:cViewPr>
      <p:guideLst>
        <p:guide orient="horz" pos="287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2340" y="322632"/>
            <a:ext cx="487914" cy="28713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38173" y="421777"/>
            <a:ext cx="488711" cy="26191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57835" y="273317"/>
            <a:ext cx="449383" cy="467556"/>
          </a:xfrm>
          <a:prstGeom prst="rect">
            <a:avLst/>
          </a:prstGeom>
        </p:spPr>
        <p:txBody>
          <a:bodyPr vert="horz" lIns="0" tIns="0" rIns="0" bIns="60944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00" smtClean="0"/>
            </a:fld>
            <a:endParaRPr lang="en-US" sz="130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10700612" y="6310782"/>
            <a:ext cx="298737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1482230" y="6310782"/>
            <a:ext cx="298737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10974296" y="6461963"/>
            <a:ext cx="50793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79586" cy="6859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jpe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595" y="1845617"/>
            <a:ext cx="5591150" cy="3528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7905" y="2629535"/>
            <a:ext cx="8264525" cy="19608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3995420" y="3290570"/>
            <a:ext cx="79933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《家具建模与室内电脑效果图表现》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3451233" y="3391704"/>
            <a:ext cx="507514" cy="43751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6"/>
          <p:cNvSpPr txBox="1"/>
          <p:nvPr/>
        </p:nvSpPr>
        <p:spPr>
          <a:xfrm>
            <a:off x="7724140" y="5647055"/>
            <a:ext cx="4098290" cy="42799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r"/>
            <a:r>
              <a:rPr 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cs"/>
                <a:ea typeface="微软雅黑" panose="020B0503020204020204" pitchFamily="34" charset="-122"/>
              </a:rPr>
              <a:t>辽宁林业职业技术学院</a:t>
            </a:r>
            <a:endParaRPr 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cs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8200" y="4069080"/>
            <a:ext cx="510540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Furniture modeling and indoor computer renderings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9131">
        <p14:vortex dir="r"/>
      </p:transition>
    </mc:Choice>
    <mc:Fallback>
      <p:transition spd="slow" advClick="0" advTm="91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2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1" bldLvl="0" animBg="1"/>
      <p:bldP spid="13" grpId="2" bldLvl="0" animBg="1"/>
      <p:bldP spid="4" grpId="0" animBg="1"/>
      <p:bldP spid="4" grpId="1" animBg="1"/>
      <p:bldP spid="4" grpId="2" bldLvl="0" animBg="1"/>
      <p:bldP spid="8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02</a:t>
            </a:r>
            <a:endParaRPr lang="zh-CN" altLang="en-US" sz="2390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  <a:endParaRPr lang="zh-CN" altLang="en-US" sz="600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2922456"/>
            <a:ext cx="46628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门过梁的制作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门过梁的制作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0535" y="5836920"/>
            <a:ext cx="25146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任务内容为门过梁的制作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-2147482601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515" y="1383665"/>
            <a:ext cx="5374005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门过梁的制作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288030"/>
            <a:ext cx="70910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掌握可编辑多边形加线命令的使用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掌握可编辑多边形桥接命令的使用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576705"/>
            <a:ext cx="9428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选中两室一厅墙体模型，右键【convert to(转换为)】→【Convert to Editable poly (转换为可编辑多边形)】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门过梁的制作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20 可编辑多边形转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060" y="2316480"/>
            <a:ext cx="7488555" cy="381762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2640965"/>
            <a:ext cx="44977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进入修改面板，点击可编辑多边形下面的（边子集），选择门洞一侧垂直于地面的两条边线，点击【Connect（加线）】命令，在弹出的加线对话框中点击OK，给门洞的两条边线添加横线。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门过梁的制作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21加线命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5" y="1760220"/>
            <a:ext cx="3990340" cy="400939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530985"/>
            <a:ext cx="37376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选中新添加的线，右键点击移动工具，弹出移动窗口，显示此时线的Absolute World（绝对坐标）Z轴值为1500mm，位于墙体高度正中间。我们要制作的门高2000mm，所以将Absolute World（绝对坐标）的Z轴值改为2000mm，更改坐标值后新添加的线移动至距地面2000mm的位置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门过梁的制作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22 位移调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585" y="1530985"/>
            <a:ext cx="4816475" cy="387604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步骤4.进入（面子集），选中门洞左右两侧上方的面，点击【Bridge（桥接）】命令，门过梁制作完成，使用同样方法完成其余门过梁的制作。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门过梁的制作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23选中面子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2463165"/>
            <a:ext cx="3980815" cy="3399790"/>
          </a:xfrm>
          <a:prstGeom prst="rect">
            <a:avLst/>
          </a:prstGeom>
        </p:spPr>
      </p:pic>
      <p:pic>
        <p:nvPicPr>
          <p:cNvPr id="4" name="图片 3" descr="2-3-24 桥接命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265" y="2467610"/>
            <a:ext cx="4250055" cy="342201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03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17706"/>
            <a:ext cx="50057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窗套窗户的制作</a:t>
            </a:r>
            <a:endParaRPr lang="zh-CN" altLang="en-US" sz="5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0535" y="5836920"/>
            <a:ext cx="29718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任务内容为窗套、窗户的制作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-2147482592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990" y="1398905"/>
            <a:ext cx="7127875" cy="4060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288030"/>
            <a:ext cx="70910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掌握轮廓导角命令的使用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掌握二维线修改命令的使用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手动输入 2"/>
          <p:cNvSpPr/>
          <p:nvPr/>
        </p:nvSpPr>
        <p:spPr>
          <a:xfrm rot="5400000">
            <a:off x="2286000" y="-243840"/>
            <a:ext cx="2660650" cy="7225030"/>
          </a:xfrm>
          <a:custGeom>
            <a:avLst/>
            <a:gdLst>
              <a:gd name="connsiteX0" fmla="*/ 47 w 10000"/>
              <a:gd name="connsiteY0" fmla="*/ 0 h 10902"/>
              <a:gd name="connsiteX1" fmla="*/ 10000 w 10000"/>
              <a:gd name="connsiteY1" fmla="*/ 902 h 10902"/>
              <a:gd name="connsiteX2" fmla="*/ 10000 w 10000"/>
              <a:gd name="connsiteY2" fmla="*/ 10902 h 10902"/>
              <a:gd name="connsiteX3" fmla="*/ 0 w 10000"/>
              <a:gd name="connsiteY3" fmla="*/ 10902 h 10902"/>
              <a:gd name="connsiteX4" fmla="*/ 47 w 10000"/>
              <a:gd name="connsiteY4" fmla="*/ 0 h 1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902">
                <a:moveTo>
                  <a:pt x="47" y="0"/>
                </a:moveTo>
                <a:lnTo>
                  <a:pt x="10000" y="902"/>
                </a:lnTo>
                <a:lnTo>
                  <a:pt x="10000" y="10902"/>
                </a:lnTo>
                <a:lnTo>
                  <a:pt x="0" y="10902"/>
                </a:lnTo>
                <a:cubicBezTo>
                  <a:pt x="16" y="7328"/>
                  <a:pt x="31" y="3574"/>
                  <a:pt x="4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0"/>
          <p:cNvSpPr txBox="1"/>
          <p:nvPr/>
        </p:nvSpPr>
        <p:spPr>
          <a:xfrm>
            <a:off x="378093" y="2356997"/>
            <a:ext cx="5725160" cy="12992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家具建模和建筑构件制作</a:t>
            </a:r>
            <a:endParaRPr 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377790" y="3726168"/>
            <a:ext cx="5541645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项目三 建筑构件三维模型制作</a:t>
            </a:r>
            <a:endParaRPr 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rot="180000">
            <a:off x="6831965" y="2038350"/>
            <a:ext cx="583565" cy="2660650"/>
          </a:xfrm>
          <a:prstGeom prst="parallelogram">
            <a:avLst>
              <a:gd name="adj" fmla="val 81719"/>
            </a:avLst>
          </a:pr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手动输入 7"/>
          <p:cNvSpPr/>
          <p:nvPr/>
        </p:nvSpPr>
        <p:spPr>
          <a:xfrm rot="16200000">
            <a:off x="10808970" y="2199640"/>
            <a:ext cx="2217420" cy="2036445"/>
          </a:xfrm>
          <a:custGeom>
            <a:avLst/>
            <a:gdLst>
              <a:gd name="connsiteX0" fmla="*/ 48 w 10000"/>
              <a:gd name="connsiteY0" fmla="*/ 0 h 8661"/>
              <a:gd name="connsiteX1" fmla="*/ 10000 w 10000"/>
              <a:gd name="connsiteY1" fmla="*/ 1926 h 8661"/>
              <a:gd name="connsiteX2" fmla="*/ 10000 w 10000"/>
              <a:gd name="connsiteY2" fmla="*/ 8661 h 8661"/>
              <a:gd name="connsiteX3" fmla="*/ 0 w 10000"/>
              <a:gd name="connsiteY3" fmla="*/ 8661 h 8661"/>
              <a:gd name="connsiteX4" fmla="*/ 48 w 10000"/>
              <a:gd name="connsiteY4" fmla="*/ 0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8661">
                <a:moveTo>
                  <a:pt x="48" y="0"/>
                </a:moveTo>
                <a:lnTo>
                  <a:pt x="10000" y="1926"/>
                </a:lnTo>
                <a:lnTo>
                  <a:pt x="10000" y="8661"/>
                </a:lnTo>
                <a:lnTo>
                  <a:pt x="0" y="8661"/>
                </a:lnTo>
                <a:lnTo>
                  <a:pt x="4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875780" y="668020"/>
            <a:ext cx="4583430" cy="5325745"/>
            <a:chOff x="10876" y="1052"/>
            <a:chExt cx="7170" cy="8387"/>
          </a:xfrm>
        </p:grpSpPr>
        <p:sp>
          <p:nvSpPr>
            <p:cNvPr id="15" name="矩形 14"/>
            <p:cNvSpPr/>
            <p:nvPr/>
          </p:nvSpPr>
          <p:spPr>
            <a:xfrm rot="766633">
              <a:off x="12088" y="2351"/>
              <a:ext cx="5721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766633">
              <a:off x="11181" y="7575"/>
              <a:ext cx="5237" cy="843"/>
            </a:xfrm>
            <a:prstGeom prst="rect">
              <a:avLst/>
            </a:prstGeom>
            <a:gradFill flip="none" rotWithShape="1">
              <a:gsLst>
                <a:gs pos="6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766633">
              <a:off x="11504" y="5887"/>
              <a:ext cx="5286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766633">
              <a:off x="11784" y="4122"/>
              <a:ext cx="5783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65"/>
            <p:cNvSpPr>
              <a:spLocks noChangeArrowheads="1"/>
            </p:cNvSpPr>
            <p:nvPr/>
          </p:nvSpPr>
          <p:spPr bwMode="auto">
            <a:xfrm rot="16966632" flipV="1">
              <a:off x="11227" y="1944"/>
              <a:ext cx="1874" cy="9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0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auto">
            <a:xfrm rot="16966632" flipV="1">
              <a:off x="10901" y="3795"/>
              <a:ext cx="1874" cy="9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0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65"/>
            <p:cNvSpPr>
              <a:spLocks noChangeArrowheads="1"/>
            </p:cNvSpPr>
            <p:nvPr/>
          </p:nvSpPr>
          <p:spPr bwMode="auto">
            <a:xfrm rot="16966632" flipV="1">
              <a:off x="10597" y="5522"/>
              <a:ext cx="1874" cy="9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0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65"/>
            <p:cNvSpPr>
              <a:spLocks noChangeArrowheads="1"/>
            </p:cNvSpPr>
            <p:nvPr/>
          </p:nvSpPr>
          <p:spPr bwMode="auto">
            <a:xfrm rot="16966632" flipV="1">
              <a:off x="10304" y="7332"/>
              <a:ext cx="1874" cy="9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0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 3"/>
            <p:cNvSpPr/>
            <p:nvPr/>
          </p:nvSpPr>
          <p:spPr>
            <a:xfrm rot="21596744">
              <a:off x="11800" y="3302"/>
              <a:ext cx="5947" cy="821"/>
            </a:xfrm>
            <a:custGeom>
              <a:avLst/>
              <a:gdLst>
                <a:gd name="connsiteX0" fmla="*/ 5887046 w 5887046"/>
                <a:gd name="connsiteY0" fmla="*/ 0 h 720107"/>
                <a:gd name="connsiteX1" fmla="*/ 5748699 w 5887046"/>
                <a:gd name="connsiteY1" fmla="*/ 720107 h 720107"/>
                <a:gd name="connsiteX2" fmla="*/ 0 w 5887046"/>
                <a:gd name="connsiteY2" fmla="*/ 720080 h 720107"/>
                <a:gd name="connsiteX3" fmla="*/ 164014 w 5887046"/>
                <a:gd name="connsiteY3" fmla="*/ 0 h 720107"/>
                <a:gd name="connsiteX4" fmla="*/ 5887046 w 5887046"/>
                <a:gd name="connsiteY4" fmla="*/ 0 h 72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046" h="720107">
                  <a:moveTo>
                    <a:pt x="5887046" y="0"/>
                  </a:moveTo>
                  <a:lnTo>
                    <a:pt x="5748699" y="720107"/>
                  </a:lnTo>
                  <a:lnTo>
                    <a:pt x="0" y="720080"/>
                  </a:lnTo>
                  <a:lnTo>
                    <a:pt x="164014" y="0"/>
                  </a:lnTo>
                  <a:lnTo>
                    <a:pt x="5887046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任务二  门过梁的制作</a:t>
              </a:r>
              <a:endPara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5"/>
            <p:cNvSpPr/>
            <p:nvPr/>
          </p:nvSpPr>
          <p:spPr>
            <a:xfrm rot="21596744">
              <a:off x="11492" y="5155"/>
              <a:ext cx="597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任务三  窗套窗户的制作</a:t>
              </a:r>
              <a:endPara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6"/>
            <p:cNvSpPr/>
            <p:nvPr/>
          </p:nvSpPr>
          <p:spPr>
            <a:xfrm rot="21596744">
              <a:off x="11170" y="6885"/>
              <a:ext cx="5931" cy="823"/>
            </a:xfrm>
            <a:custGeom>
              <a:avLst/>
              <a:gdLst>
                <a:gd name="connsiteX0" fmla="*/ 3760259 w 3760259"/>
                <a:gd name="connsiteY0" fmla="*/ 0 h 721644"/>
                <a:gd name="connsiteX1" fmla="*/ 3646441 w 3760259"/>
                <a:gd name="connsiteY1" fmla="*/ 707466 h 721644"/>
                <a:gd name="connsiteX2" fmla="*/ 0 w 3760259"/>
                <a:gd name="connsiteY2" fmla="*/ 721644 h 721644"/>
                <a:gd name="connsiteX3" fmla="*/ 105092 w 3760259"/>
                <a:gd name="connsiteY3" fmla="*/ 0 h 721644"/>
                <a:gd name="connsiteX4" fmla="*/ 3760259 w 3760259"/>
                <a:gd name="connsiteY4" fmla="*/ 0 h 7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0258" h="721644">
                  <a:moveTo>
                    <a:pt x="3760259" y="0"/>
                  </a:moveTo>
                  <a:lnTo>
                    <a:pt x="3646441" y="707466"/>
                  </a:lnTo>
                  <a:lnTo>
                    <a:pt x="0" y="721644"/>
                  </a:lnTo>
                  <a:lnTo>
                    <a:pt x="105092" y="0"/>
                  </a:lnTo>
                  <a:lnTo>
                    <a:pt x="376025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任务四  踢脚线的制作</a:t>
              </a:r>
              <a:endPara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3"/>
            <p:cNvSpPr/>
            <p:nvPr/>
          </p:nvSpPr>
          <p:spPr>
            <a:xfrm rot="21596744">
              <a:off x="12060" y="1545"/>
              <a:ext cx="5987" cy="842"/>
            </a:xfrm>
            <a:custGeom>
              <a:avLst/>
              <a:gdLst>
                <a:gd name="connsiteX0" fmla="*/ 5836155 w 5836155"/>
                <a:gd name="connsiteY0" fmla="*/ 0 h 738686"/>
                <a:gd name="connsiteX1" fmla="*/ 5672141 w 5836155"/>
                <a:gd name="connsiteY1" fmla="*/ 720080 h 738686"/>
                <a:gd name="connsiteX2" fmla="*/ 0 w 5836155"/>
                <a:gd name="connsiteY2" fmla="*/ 738687 h 738686"/>
                <a:gd name="connsiteX3" fmla="*/ 138757 w 5836155"/>
                <a:gd name="connsiteY3" fmla="*/ 172 h 738686"/>
                <a:gd name="connsiteX4" fmla="*/ 5836155 w 5836155"/>
                <a:gd name="connsiteY4" fmla="*/ 0 h 73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155" h="738686">
                  <a:moveTo>
                    <a:pt x="5836155" y="0"/>
                  </a:moveTo>
                  <a:lnTo>
                    <a:pt x="5672141" y="720080"/>
                  </a:lnTo>
                  <a:lnTo>
                    <a:pt x="0" y="738687"/>
                  </a:lnTo>
                  <a:lnTo>
                    <a:pt x="138757" y="172"/>
                  </a:lnTo>
                  <a:lnTo>
                    <a:pt x="5836155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任务一  墙体框架的制作</a:t>
              </a:r>
              <a:endPara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5"/>
            <p:cNvSpPr/>
            <p:nvPr/>
          </p:nvSpPr>
          <p:spPr>
            <a:xfrm rot="21596744">
              <a:off x="10876" y="8619"/>
              <a:ext cx="597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20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任务五  顶棚和地面的制作</a:t>
              </a:r>
              <a:endPara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9408">
        <p:fade/>
      </p:transition>
    </mc:Choice>
    <mc:Fallback>
      <p:transition spd="med" advClick="0" advTm="94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1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2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3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2" fill="hold" grpId="4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1"/>
      <p:bldP spid="13" grpId="2"/>
      <p:bldP spid="31" grpId="3" bldLvl="0" animBg="1"/>
      <p:bldP spid="32" grpId="4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1.制作窗套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使用【Rectangle(矩形)】工具，捕捉窗洞绘制矩形，选中矩形，右键转换成【Convert to Editable Spline(转换为可编辑样条线)】，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 descr="2-3-27捕捉绘制矩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283460"/>
            <a:ext cx="4846320" cy="3882390"/>
          </a:xfrm>
          <a:prstGeom prst="rect">
            <a:avLst/>
          </a:prstGeom>
        </p:spPr>
      </p:pic>
      <p:pic>
        <p:nvPicPr>
          <p:cNvPr id="6" name="图片 5" descr="2-3-28转换可编辑样条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245" y="3118485"/>
            <a:ext cx="4422140" cy="221170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1.制作窗套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可编辑样条线的(线段层级)，选中并删除矩形下方的边，根据窗套横截面的实际大小，在顶视图绘制矩形作为窗套的截面图形，并将截面矩形转换为可编辑样条线。选择【Refin（细化）】命令给矩形加点，使用（移动）工具调整点的位置，修改节点的属性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29修改矩形下方的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0" y="3041015"/>
            <a:ext cx="4496435" cy="3162935"/>
          </a:xfrm>
          <a:prstGeom prst="rect">
            <a:avLst/>
          </a:prstGeom>
        </p:spPr>
      </p:pic>
      <p:pic>
        <p:nvPicPr>
          <p:cNvPr id="5" name="图片 4" descr="2-3-30窗套截面的绘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490" y="2642235"/>
            <a:ext cx="4064000" cy="396113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51100" y="1490980"/>
            <a:ext cx="40481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1.制作窗套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选中之前画好的矩形窗套路径，在(修改)命令中选择【Bevel Profile(轮廓导角)】命令，点击【Pick Profile(拾取轮廓)】拾取绘制的窗套截面，此时窗套制作完成，如图3-31所示。使用相同方法制作其他窗套。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31窗套制作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755" y="1490980"/>
            <a:ext cx="4905375" cy="45472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0455" y="1838960"/>
            <a:ext cx="40481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2.制作窗户框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进入前视图，选择矩形绘制命令捕捉窗洞绘制窗户框外轮廓，右键转换为可编辑样条线。进入（修改）面板的【Spline（线层级）】，选择绘制的矩形窗框，在【Outline（轮廓）】命令旁输入60（窗框的宽度）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33窗框的制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590" y="1728470"/>
            <a:ext cx="4067810" cy="295338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0455" y="1176020"/>
            <a:ext cx="94341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2.制作窗户框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选中绘制的窗框，添加【Extrude(挤出)】命令，挤出值为60（窗框的厚度），完成窗框厚度的制作。右键转换成【Convert to Editable Mesh(转换为可编辑网格)】。进入修改面板的三角面层级，框选窗框一侧的竖框，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35框选窗框一侧竖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640" y="2647315"/>
            <a:ext cx="4723765" cy="3102610"/>
          </a:xfrm>
          <a:prstGeom prst="rect">
            <a:avLst/>
          </a:prstGeom>
        </p:spPr>
      </p:pic>
      <p:pic>
        <p:nvPicPr>
          <p:cNvPr id="4" name="图片 3" descr="2-3-34转换为可编辑网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440" y="2575560"/>
            <a:ext cx="4418330" cy="328485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0455" y="1417320"/>
            <a:ext cx="92595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2.制作窗户框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按住Shift键的同时移动复制竖框到窗框中间的位置。重复操作步骤完成其他窗框中间部分的竖框制作。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36复制竖框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885" y="2606675"/>
            <a:ext cx="7811770" cy="40011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16175" y="1284605"/>
            <a:ext cx="95599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2.制作窗户框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使用（创建）→（几何体）→【Box（盒子）】，捕捉窗框创建玻璃，在（修改）中调整玻璃厚度为8，完成玻璃制作。如果玻璃尺寸需要调整也可将Box转换为可编辑多边形，通过点层级进行调整。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窗套窗户的制作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37窗户模型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855" y="2739390"/>
            <a:ext cx="4860925" cy="364617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04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17706"/>
            <a:ext cx="43167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踢脚线的制作</a:t>
            </a:r>
            <a:endParaRPr lang="zh-CN" altLang="en-US" sz="5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0535" y="5836920"/>
            <a:ext cx="25146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任务内容为踢脚线的制作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2-3-39房间踢脚线最终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1124585"/>
            <a:ext cx="7778115" cy="4268470"/>
          </a:xfrm>
          <a:prstGeom prst="rect">
            <a:avLst/>
          </a:prstGeom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27985"/>
            <a:ext cx="10280650" cy="19602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68245" y="3072765"/>
            <a:ext cx="883412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掌握样条线捕捉绘制的方法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掌握Outline轮廓工具的使用方法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掌握Start New Shape（开始新图形）选项的使用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</a:t>
            </a:r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掌握sweep扫描命令的使用方法。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01</a:t>
            </a:r>
            <a:endParaRPr lang="zh-CN" altLang="en-US" sz="2390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854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  <a:endParaRPr lang="zh-CN" altLang="en-US" sz="600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2922456"/>
            <a:ext cx="50057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墙体框架的制作</a:t>
            </a:r>
            <a:endParaRPr lang="zh-CN" altLang="en-US" sz="2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任务（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）实施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捕捉绘制墙体内轮廓（注意捕捉到门口的时候断开样条线，厨房和卫生间不需要绘制）。为了保证再次绘制的样条线与之前的图形为一个整体，在后续绘制样条线前要取消勾选二维线面板上方的【Start New Shape（开始新图形）】选项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40 样条线捕捉墙体内轮廓绘制踢脚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425" y="2596515"/>
            <a:ext cx="2813050" cy="4096385"/>
          </a:xfrm>
          <a:prstGeom prst="rect">
            <a:avLst/>
          </a:prstGeom>
        </p:spPr>
      </p:pic>
      <p:pic>
        <p:nvPicPr>
          <p:cNvPr id="3" name="图片 2" descr="2-3-41取消勾选Start New Shap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10" y="2640330"/>
            <a:ext cx="2743200" cy="405257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选择绘制好的样条线，进入修改面板下样条线的【Spline（线层级）】，使用【Outline（轮廓）】命令，输入Outline的数值为15mm，给绘制的样条线添加一个厚度（输入值的正负不同，线条的偏移方向不同），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42图3-40  Outline轮廓制作踢脚线厚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0" y="2324735"/>
            <a:ext cx="5191760" cy="396621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96160" y="1268730"/>
            <a:ext cx="9680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全选踢脚线的轮廓，在修改面板下添加【Extrude(挤出)】命令，输入挤出数值80mm(踢脚线高度)，至此踢脚线制作完成。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43踢脚线挤出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210" y="2343150"/>
            <a:ext cx="6444615" cy="40392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701925" y="1838960"/>
            <a:ext cx="48634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任务（二）实施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捕捉绘制墙体内侧线（方法同简单踢脚线制作），作为【Sweep（扫描）】命令的路径。在前视图上绘制二维矩形（长度100mm，宽20mm），作为踢脚线的截面。将矩形右键【convert to(转换为)】→【Convert to Editable Spline(转换为可编辑样条线)】，使用【Refine（细化）】命令加点，修改截面的形状。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45踢脚线截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835" y="1838960"/>
            <a:ext cx="2677160" cy="344868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任务（二）实施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选中之前绘制的路径，在修改面板下添加【Sweep（扫描）】命令，选择【Use Custom Section（使用自定义）】，点击【pick】按钮拾取绘制好的踢脚线截面图形，形成踢脚线。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2-3-46拾取踢脚线截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230" y="2498090"/>
            <a:ext cx="4126230" cy="402399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48560" y="1927860"/>
            <a:ext cx="407289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任务（二）实施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踢脚线拾取完成后，其位置不是从地面开始的，此时点击【Pivot alignment（轴心对齐）】下方点的位置，配合Mirror on XZ Plane的勾选，直至调整到踢脚线位置与地面对齐。同时取消勾选【Smooth path（光滑路径）】，可使踢脚线转角处的折角变清晰，至此踢脚线制作完成。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踢脚线的制作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47踢脚线完成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765" y="1846580"/>
            <a:ext cx="5048885" cy="36963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05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05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17706"/>
            <a:ext cx="56946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顶棚和地面的制作</a:t>
            </a:r>
            <a:endParaRPr lang="zh-CN" altLang="en-US" sz="5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0535" y="5836920"/>
            <a:ext cx="29718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任务内容为顶棚和地面的制作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-2147482550" name="图片 87"/>
          <p:cNvPicPr>
            <a:picLocks noChangeAspect="1"/>
          </p:cNvPicPr>
          <p:nvPr/>
        </p:nvPicPr>
        <p:blipFill>
          <a:blip r:embed="rId2"/>
          <a:srcRect t="7962"/>
          <a:stretch>
            <a:fillRect/>
          </a:stretch>
        </p:blipFill>
        <p:spPr>
          <a:xfrm>
            <a:off x="3458845" y="1226185"/>
            <a:ext cx="6430645" cy="4407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3143250"/>
            <a:ext cx="10280650" cy="1527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68245" y="3216275"/>
            <a:ext cx="88341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掌握二维图形修改的方法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</a:t>
            </a:r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掌握挤出命令的使用方法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</a:t>
            </a:r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掌握Sweep扫描线命令的使用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打开制作好的房间墙体框架，将踢脚线、门窗隐藏，并将墙体部分冻结。使用二维线命令捕捉绘制客厅墙体的内轮廓线。遇到门口的位置取门两侧的中点进行捕捉，这样在后期可以和其他房间的地面对接起来。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 descr="2-3-50客厅墙体捕捉绘制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810" y="2223135"/>
            <a:ext cx="5198745" cy="424307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图片 54" descr="1-3-1墙体框架最终挤出效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230" y="1310005"/>
            <a:ext cx="5693410" cy="4573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50535" y="6050280"/>
            <a:ext cx="41148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pPr algn="l"/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任务内容为两室一厅户型的墙体框架制作</a:t>
            </a:r>
            <a:endPara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.给捕捉绘制好的二维线添加挤出命令，挤出数值为20mm，如图2-3-51所示。使用同样方法完成其他房间的地面制作。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51地面挤出数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295" y="2026920"/>
            <a:ext cx="2796540" cy="4064635"/>
          </a:xfrm>
          <a:prstGeom prst="rect">
            <a:avLst/>
          </a:prstGeom>
        </p:spPr>
      </p:pic>
      <p:pic>
        <p:nvPicPr>
          <p:cNvPr id="3" name="图片 2" descr="2-3-52房间地面最终效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985" y="2026920"/>
            <a:ext cx="5763895" cy="403733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点击二维图形创建面板下的Line线命令，使用二维线在顶视图捕捉绘制客厅墙体内部轮廓，作为顶棚吊顶的外轮廓。在命令面板中取消勾选【Start New shape(开始新图形)】选项，继续绘制两个矩形作为客厅和餐厅的吊顶内轮廓。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2-3-53取消开始新图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070" y="2178050"/>
            <a:ext cx="2707640" cy="4239260"/>
          </a:xfrm>
          <a:prstGeom prst="rect">
            <a:avLst/>
          </a:prstGeom>
        </p:spPr>
      </p:pic>
      <p:pic>
        <p:nvPicPr>
          <p:cNvPr id="3" name="图片 2" descr="2-3-54捕捉绘制客厅吊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0" y="2169795"/>
            <a:ext cx="5469255" cy="424751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绘制的图形添加挤出命令，挤出数值为50mm,在前视图移动吊顶的高度位置，使吊顶在距墙体最高处向下100mm左右的位置。如果想给吊顶内侧增加欧式石膏线效果，可以使用制作踢脚线的方法捕捉吊顶内侧作为路径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 descr="2-3-55  挤出并调整吊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135" y="2351405"/>
            <a:ext cx="8397875" cy="382778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125220"/>
            <a:ext cx="9680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次点击二维图形创建面板下的Line线命令，使用二维线在顶视图捕捉绘制整个房子的最外侧墙体，作为所有房间的最上端顶棚。并给图形添加【Extrude(挤出)】命令，挤出厚度为20mm。在前视图使用移动工具将挤出的顶棚移动到墙体最上方，此时顶棚制作完成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 descr="2-3-56绘制整体顶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175" y="2423160"/>
            <a:ext cx="3145155" cy="4126865"/>
          </a:xfrm>
          <a:prstGeom prst="rect">
            <a:avLst/>
          </a:prstGeom>
        </p:spPr>
      </p:pic>
      <p:pic>
        <p:nvPicPr>
          <p:cNvPr id="5" name="图片 4" descr="2-3-57 挤出并调整顶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290" y="2447290"/>
            <a:ext cx="5244465" cy="410273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498850" y="1194435"/>
            <a:ext cx="3606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最终效果如图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顶棚和地面的制作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-2147482539" name="图片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850" y="1709420"/>
            <a:ext cx="6336665" cy="4719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70225"/>
            <a:chOff x="-2090" y="3192"/>
            <a:chExt cx="8996" cy="4835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5047" y="3144520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304800" algn="l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</a:t>
            </a: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CAD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文件导入方法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掌握样条线捕捉绘制方法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掌握挤出命令的使用。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0958" y="61341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文本框 43"/>
          <p:cNvSpPr txBox="1"/>
          <p:nvPr/>
        </p:nvSpPr>
        <p:spPr>
          <a:xfrm>
            <a:off x="8502015" y="20447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26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576705"/>
            <a:ext cx="68592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整理CAD文件，将与3ds Max建模无关的内容清理删除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060" y="2200275"/>
            <a:ext cx="7999730" cy="43713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96820" y="1336675"/>
            <a:ext cx="91293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执行【File(文件)】菜单→【Import（导入）】命令，在弹出的窗口中选择要导入的CAD文件，单击打开按钮。在弹出的导入选项对话框中单击确定按钮。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1-3-3导入CAD图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315" y="2283460"/>
            <a:ext cx="3181985" cy="4354195"/>
          </a:xfrm>
          <a:prstGeom prst="rect">
            <a:avLst/>
          </a:prstGeom>
        </p:spPr>
      </p:pic>
      <p:pic>
        <p:nvPicPr>
          <p:cNvPr id="3" name="图片 2" descr="1-3-4导入CAD文件对话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715" y="2200275"/>
            <a:ext cx="2382520" cy="432181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6094730" y="4365625"/>
            <a:ext cx="1026160" cy="2959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381125"/>
            <a:ext cx="68592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将文件成组、冻结后，使用二维线捕捉绘制墙体轮廓。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1-3-10捕捉绘制样条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725" y="1927225"/>
            <a:ext cx="5213985" cy="4599940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单击（修改）命令按钮进入修改面板，选择【Extrude（挤出）】命令，为图形添加一个挤出命令，挤出数量为3000mm（即房间的层高为3米）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墙体挤出完成。</a:t>
            </a:r>
            <a:endParaRPr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1-3-12挤出命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0" y="2623820"/>
            <a:ext cx="2726690" cy="3512820"/>
          </a:xfrm>
          <a:prstGeom prst="rect">
            <a:avLst/>
          </a:prstGeom>
        </p:spPr>
      </p:pic>
      <p:pic>
        <p:nvPicPr>
          <p:cNvPr id="3" name="图片 2" descr="1-3-13挤出数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130" y="2606675"/>
            <a:ext cx="2289810" cy="3526155"/>
          </a:xfrm>
          <a:prstGeom prst="rect">
            <a:avLst/>
          </a:prstGeom>
        </p:spPr>
      </p:pic>
      <p:pic>
        <p:nvPicPr>
          <p:cNvPr id="4" name="图片 3" descr="1-3-14挤出后效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2385" y="2569210"/>
            <a:ext cx="3786505" cy="3568065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6156</Words>
  <Application>WPS 演示</Application>
  <PresentationFormat>自定义</PresentationFormat>
  <Paragraphs>643</Paragraphs>
  <Slides>44</Slides>
  <Notes>37</Notes>
  <HiddenSlides>0</HiddenSlides>
  <MMClips>47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微软雅黑</vt:lpstr>
      <vt:lpstr>Arial Black</vt:lpstr>
      <vt:lpstr>Yu Gothic UI Light</vt:lpstr>
      <vt:lpstr>黑体</vt:lpstr>
      <vt:lpstr>仿宋_GB2312</vt:lpstr>
      <vt:lpstr>Wingdings</vt:lpstr>
      <vt:lpstr>Impact</vt:lpstr>
      <vt:lpstr>张海山锐谐体2.0-授权联系：Samtype@QQ.com</vt:lpstr>
      <vt:lpstr>Arial Unicode MS</vt:lpstr>
      <vt:lpstr>Kozuka Gothic Pro R</vt:lpstr>
      <vt:lpstr>仿宋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苏州珀菲科特网络科技有限公司</Company>
  <LinksUpToDate>false</LinksUpToDate>
  <SharedDoc>false</SharedDoc>
  <HyperlinksChanged>false</HyperlinksChanged>
  <AppVersion>14.0000</AppVersion>
  <Manager>www.515ppt.com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www.515ppt.com</dc:title>
  <dc:creator>www.515ppt.com</dc:creator>
  <cp:keywords>更多精品文档，请访问www.515ppt.com</cp:keywords>
  <dc:description>更多精品文档，请访问www.515ppt.com</dc:description>
  <dc:subject>www.515ppt.com</dc:subject>
  <cp:category>www.515ppt.com</cp:category>
  <cp:lastModifiedBy>chenshuhui</cp:lastModifiedBy>
  <cp:revision>208</cp:revision>
  <dcterms:created xsi:type="dcterms:W3CDTF">2015-04-24T01:01:00Z</dcterms:created>
  <dcterms:modified xsi:type="dcterms:W3CDTF">2018-08-08T14:18:55Z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